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7" r:id="rId6"/>
    <p:sldMasterId id="2147483687" r:id="rId7"/>
  </p:sldMasterIdLst>
  <p:notesMasterIdLst>
    <p:notesMasterId r:id="rId26"/>
  </p:notesMasterIdLst>
  <p:sldIdLst>
    <p:sldId id="316" r:id="rId8"/>
    <p:sldId id="365" r:id="rId9"/>
    <p:sldId id="367" r:id="rId10"/>
    <p:sldId id="364" r:id="rId11"/>
    <p:sldId id="363" r:id="rId12"/>
    <p:sldId id="356" r:id="rId13"/>
    <p:sldId id="353" r:id="rId14"/>
    <p:sldId id="368" r:id="rId15"/>
    <p:sldId id="369" r:id="rId16"/>
    <p:sldId id="358" r:id="rId17"/>
    <p:sldId id="359" r:id="rId18"/>
    <p:sldId id="357" r:id="rId19"/>
    <p:sldId id="360" r:id="rId20"/>
    <p:sldId id="362" r:id="rId21"/>
    <p:sldId id="371" r:id="rId22"/>
    <p:sldId id="370" r:id="rId23"/>
    <p:sldId id="366" r:id="rId24"/>
    <p:sldId id="263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ва Екатерина Владимировна" initials="ЕВ" lastIdx="39" clrIdx="1"/>
  <p:cmAuthor id="2" name="Рябенко Александр Евгеньевич" initials="РАЕ" lastIdx="3" clrIdx="2"/>
  <p:cmAuthor id="3" name="Бухгалтер Борис Львович" initials="ББЛ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9118" autoAdjust="0"/>
  </p:normalViewPr>
  <p:slideViewPr>
    <p:cSldViewPr snapToGrid="0">
      <p:cViewPr>
        <p:scale>
          <a:sx n="100" d="100"/>
          <a:sy n="100" d="100"/>
        </p:scale>
        <p:origin x="-7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F2E92-0850-4A39-A996-0CCE37BE3409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39EC7-EC23-4F54-AC87-5EC9F99A4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4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1994832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7" y="5852569"/>
            <a:ext cx="1940252" cy="892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57030"/>
            <a:ext cx="3426249" cy="215512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49009" r="-1"/>
          <a:stretch/>
        </p:blipFill>
        <p:spPr bwMode="auto">
          <a:xfrm>
            <a:off x="6503989" y="3384220"/>
            <a:ext cx="5688012" cy="34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865" y="4692315"/>
            <a:ext cx="3366002" cy="97029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ФИО</a:t>
            </a:r>
          </a:p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Дата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4906" y="2815532"/>
            <a:ext cx="7900738" cy="898358"/>
          </a:xfrm>
        </p:spPr>
        <p:txBody>
          <a:bodyPr>
            <a:noAutofit/>
          </a:bodyPr>
          <a:lstStyle>
            <a:lvl1pPr>
              <a:defRPr lang="ru-RU" sz="5400" b="0" dirty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1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48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аполните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quarter" idx="11"/>
          </p:nvPr>
        </p:nvSpPr>
        <p:spPr>
          <a:xfrm>
            <a:off x="118132" y="755532"/>
            <a:ext cx="11953552" cy="54087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8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наполн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97011"/>
            <a:ext cx="4362450" cy="53799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797011"/>
            <a:ext cx="7442533" cy="53799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0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152652" y="3053359"/>
            <a:ext cx="7886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defTabSz="1193860" rtl="0" eaLnBrk="1" fontAlgn="base" hangingPunct="1">
              <a:spcBef>
                <a:spcPct val="0"/>
              </a:spcBef>
              <a:spcAft>
                <a:spcPct val="0"/>
              </a:spcAft>
              <a:defRPr sz="6000" b="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/>
              <a:t>Приложение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121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1" y="1214438"/>
            <a:ext cx="49149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4500" y="3894138"/>
            <a:ext cx="5397500" cy="23284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PragmaticaLightC" panose="04000500000000000000" pitchFamily="8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Дата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Город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83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499" y="365125"/>
            <a:ext cx="61849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0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8502651" cy="1033462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366340"/>
            <a:ext cx="6223001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7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365125"/>
            <a:ext cx="61341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PragmaticaC" pitchFamily="8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PragmaticaC" pitchFamily="8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52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1" y="365125"/>
            <a:ext cx="69723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12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57030"/>
            <a:ext cx="3426249" cy="215512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49009" r="-1"/>
          <a:stretch/>
        </p:blipFill>
        <p:spPr bwMode="auto">
          <a:xfrm>
            <a:off x="6503989" y="3384220"/>
            <a:ext cx="5688012" cy="34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865" y="4692315"/>
            <a:ext cx="3366002" cy="97029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ФИО</a:t>
            </a:r>
          </a:p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Дата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154906" y="2815532"/>
            <a:ext cx="7900738" cy="898358"/>
          </a:xfrm>
        </p:spPr>
        <p:txBody>
          <a:bodyPr>
            <a:noAutofit/>
          </a:bodyPr>
          <a:lstStyle>
            <a:lvl1pPr>
              <a:defRPr lang="ru-RU" sz="5400" b="0" baseline="0" dirty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7" y="5852569"/>
            <a:ext cx="1940252" cy="8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89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457200"/>
            <a:ext cx="3709988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343401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PragmaticaC" pitchFamily="8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5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"/>
            <a:ext cx="12192000" cy="685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457200"/>
            <a:ext cx="3722688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PragmaticaLightC" panose="04000500000000000000" pitchFamily="8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343401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PragmaticaC" pitchFamily="8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70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9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27201" y="965200"/>
            <a:ext cx="5930900" cy="6604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727200" y="1905000"/>
            <a:ext cx="4660900" cy="19177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9467852" y="4127500"/>
            <a:ext cx="2095500" cy="16637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8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Генеральный директор</a:t>
            </a:r>
          </a:p>
          <a:p>
            <a:pPr lvl="0"/>
            <a:r>
              <a:rPr lang="ru-RU" dirty="0" err="1" smtClean="0"/>
              <a:t>Шанаурин</a:t>
            </a:r>
            <a:r>
              <a:rPr lang="ru-RU" dirty="0" smtClean="0"/>
              <a:t> Дмитрий Геннадьевич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115522, Москва,</a:t>
            </a:r>
          </a:p>
          <a:p>
            <a:pPr lvl="0"/>
            <a:r>
              <a:rPr lang="ru-RU" dirty="0" smtClean="0"/>
              <a:t>ул. Москворечье, д. 4, корп. 3</a:t>
            </a:r>
          </a:p>
          <a:p>
            <a:pPr lvl="0"/>
            <a:r>
              <a:rPr lang="ru-RU" dirty="0" smtClean="0"/>
              <a:t>тел: +7 (495) 545 34 21</a:t>
            </a:r>
          </a:p>
          <a:p>
            <a:pPr lvl="0"/>
            <a:r>
              <a:rPr lang="en-US" dirty="0" smtClean="0"/>
              <a:t>shaneco.group@shaneco.ru</a:t>
            </a:r>
            <a:endParaRPr lang="ru-RU" dirty="0" smtClean="0"/>
          </a:p>
          <a:p>
            <a:pPr lvl="0"/>
            <a:r>
              <a:rPr lang="en-US" dirty="0" smtClean="0"/>
              <a:t>www.shaneco.ru</a:t>
            </a:r>
            <a:endParaRPr lang="ru-RU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9467852" y="3718298"/>
            <a:ext cx="2095500" cy="409203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Центральный офис</a:t>
            </a:r>
          </a:p>
          <a:p>
            <a:pPr lvl="0"/>
            <a:r>
              <a:rPr lang="ru-RU" dirty="0" smtClean="0"/>
              <a:t>АО «ГК ШАНЭКО»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85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714748" y="6531889"/>
            <a:ext cx="477253" cy="160254"/>
          </a:xfrm>
        </p:spPr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2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3" userDrawn="1">
          <p15:clr>
            <a:srgbClr val="FBAE40"/>
          </p15:clr>
        </p15:guide>
        <p15:guide id="2" pos="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аполните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quarter" idx="11"/>
          </p:nvPr>
        </p:nvSpPr>
        <p:spPr>
          <a:xfrm>
            <a:off x="118132" y="755532"/>
            <a:ext cx="11953552" cy="54087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9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наполн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97011"/>
            <a:ext cx="4362450" cy="53799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797011"/>
            <a:ext cx="7442533" cy="53799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152652" y="3053359"/>
            <a:ext cx="7886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defTabSz="1193860" rtl="0" eaLnBrk="1" fontAlgn="base" hangingPunct="1">
              <a:spcBef>
                <a:spcPct val="0"/>
              </a:spcBef>
              <a:spcAft>
                <a:spcPct val="0"/>
              </a:spcAft>
              <a:defRPr sz="6000" b="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rgbClr val="7F7F7F"/>
                </a:solidFill>
                <a:latin typeface="Arial" pitchFamily="34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/>
              <a:t>Приложение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21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599384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7" y="5852569"/>
            <a:ext cx="1940252" cy="892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57030"/>
            <a:ext cx="3426249" cy="215512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49009" r="-1"/>
          <a:stretch/>
        </p:blipFill>
        <p:spPr bwMode="auto">
          <a:xfrm>
            <a:off x="6503989" y="3384220"/>
            <a:ext cx="5688012" cy="34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865" y="4692315"/>
            <a:ext cx="3366002" cy="97029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ФИО</a:t>
            </a:r>
          </a:p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Дата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4906" y="2815532"/>
            <a:ext cx="7900738" cy="898358"/>
          </a:xfrm>
        </p:spPr>
        <p:txBody>
          <a:bodyPr>
            <a:noAutofit/>
          </a:bodyPr>
          <a:lstStyle>
            <a:lvl1pPr>
              <a:defRPr lang="ru-RU" sz="5400" b="0" dirty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1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48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57030"/>
            <a:ext cx="3426249" cy="215512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49009" r="-1"/>
          <a:stretch/>
        </p:blipFill>
        <p:spPr bwMode="auto">
          <a:xfrm>
            <a:off x="6503989" y="3384220"/>
            <a:ext cx="5688012" cy="34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865" y="4692315"/>
            <a:ext cx="3366002" cy="97029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ФИО</a:t>
            </a:r>
          </a:p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Дата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154906" y="2815532"/>
            <a:ext cx="7900738" cy="898358"/>
          </a:xfrm>
        </p:spPr>
        <p:txBody>
          <a:bodyPr>
            <a:noAutofit/>
          </a:bodyPr>
          <a:lstStyle>
            <a:lvl1pPr>
              <a:defRPr lang="ru-RU" sz="5400" b="0" baseline="0" dirty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7" y="5852569"/>
            <a:ext cx="1940252" cy="8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2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714748" y="6531889"/>
            <a:ext cx="477253" cy="160254"/>
          </a:xfrm>
        </p:spPr>
        <p:txBody>
          <a:bodyPr/>
          <a:lstStyle/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17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3" userDrawn="1">
          <p15:clr>
            <a:srgbClr val="FBAE40"/>
          </p15:clr>
        </p15:guide>
        <p15:guide id="2" pos="7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78884304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56945" y="71438"/>
            <a:ext cx="9714740" cy="36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14748" y="6446164"/>
            <a:ext cx="477253" cy="160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5" y="94205"/>
            <a:ext cx="1500864" cy="503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9147"/>
          <a:stretch/>
        </p:blipFill>
        <p:spPr>
          <a:xfrm>
            <a:off x="119226" y="6327458"/>
            <a:ext cx="1088916" cy="397669"/>
          </a:xfrm>
          <a:prstGeom prst="rect">
            <a:avLst/>
          </a:prstGeom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9227" y="755532"/>
            <a:ext cx="11953550" cy="541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77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10" userDrawn="1">
          <p15:clr>
            <a:srgbClr val="F26B43"/>
          </p15:clr>
        </p15:guide>
        <p15:guide id="2" pos="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5282614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56945" y="71438"/>
            <a:ext cx="9714740" cy="36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14748" y="6446164"/>
            <a:ext cx="477253" cy="160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E5EB7E5-F709-4EF6-8A34-B7FBD607401D}" type="slidenum">
              <a:rPr lang="ru-RU" smtClean="0">
                <a:solidFill>
                  <a:srgbClr val="7F7F7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F7F7F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5" y="94205"/>
            <a:ext cx="1500864" cy="503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9147"/>
          <a:stretch/>
        </p:blipFill>
        <p:spPr>
          <a:xfrm>
            <a:off x="119226" y="6327458"/>
            <a:ext cx="1088916" cy="397669"/>
          </a:xfrm>
          <a:prstGeom prst="rect">
            <a:avLst/>
          </a:prstGeom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9227" y="755532"/>
            <a:ext cx="11953550" cy="541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10" userDrawn="1">
          <p15:clr>
            <a:srgbClr val="F26B43"/>
          </p15:clr>
        </p15:guide>
        <p15:guide id="2" pos="7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Дата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2713-A3E6-4FBC-9C90-426149C1B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6679" y="705507"/>
            <a:ext cx="10909409" cy="244298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на </a:t>
            </a:r>
            <a:r>
              <a:rPr lang="ru-RU" sz="3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ближайшее </a:t>
            </a:r>
            <a:r>
              <a:rPr lang="ru-RU" sz="3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endParaRPr lang="ru-RU" sz="3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3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трудоустройства: проектный бизнес и консалтинг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60791"/>
              </p:ext>
            </p:extLst>
          </p:nvPr>
        </p:nvGraphicFramePr>
        <p:xfrm>
          <a:off x="250701" y="1717193"/>
          <a:ext cx="11838381" cy="466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49"/>
                <a:gridCol w="4046764"/>
                <a:gridCol w="4251368"/>
              </a:tblGrid>
              <a:tr h="5839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трудоустройства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Картография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и изыскательские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 ОВОС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экспертиза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Метеорология и климатология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экспертиза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возможности: деятельность в области оценки климатических изменений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887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география/ландшафтоведение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ОВОС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управление ПИР, экспертиза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Геоморфология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и изыскательские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 ОВОС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экспертиза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3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Специализации и перспективы трудоустройства проектный бизнес и консалтинг (2)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36773"/>
              </p:ext>
            </p:extLst>
          </p:nvPr>
        </p:nvGraphicFramePr>
        <p:xfrm>
          <a:off x="250701" y="1717193"/>
          <a:ext cx="11838381" cy="50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263"/>
                <a:gridCol w="4322618"/>
                <a:gridCol w="4524500"/>
              </a:tblGrid>
              <a:tr h="5839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трудоустройства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Гидрология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и изыскательские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 ОВОС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экспертиза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возможности: деятельность в области оценки климатических изменений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897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Гляциология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Зоогеография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возможности: деятельность в области развития ООПТ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Геоботаника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возможности: деятельность в области развития ООПТ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Геохимия почв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перспективе: экспертиза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география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 ОВОС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возможности: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и медицинская география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 рынка труда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56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– далеко не единственное требование</a:t>
            </a:r>
          </a:p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работодателей приветствуют и стимулируют: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обучаемость и развитие навыков (непрерывное обучение)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широкий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кругозор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коммуникабельность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в многозадачном режиме 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адаптивные качества (работа в большом коллективе над масштабными задачами)</a:t>
            </a: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текущего момента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55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«Верхи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могут, низы не хотят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»: проблема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рынка труда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есть спрос и предложение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но они находятся в разных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«плоскостях»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решать кадровую проблему применительно к проектному бизнесу и консалтингу: 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и консультации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обучение (общая стажировка, целевая подготовка,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и повышение квалификации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возможности текущего момента</a:t>
            </a: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975" y="676901"/>
            <a:ext cx="6657975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Сухой остаток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людей, выбирающих профессию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13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974" y="1676301"/>
            <a:ext cx="10697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 опыт показывает, что основной мотив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«тяга к перемене мест»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того, чтобы путешествовать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причина (желание увидеть что-то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тоже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причина, однако лучше было бы иметь что-то более основательное)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материальное обеспечение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люди, которые делают сами путешествия источником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потока средств,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однако мы не из 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работа создает много веских причин для путешествий, а результаты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экспедиций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исследований важны для их заказчиков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весомо оплачиваются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видим не только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красоты мира,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прикладываем усилия для того,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чтобы эта красота не была утрачена</a:t>
            </a:r>
          </a:p>
        </p:txBody>
      </p:sp>
    </p:spTree>
    <p:extLst>
      <p:ext uri="{BB962C8B-B14F-4D97-AF65-F5344CB8AC3E}">
        <p14:creationId xmlns:p14="http://schemas.microsoft.com/office/powerpoint/2010/main" val="4193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Сухой остаток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каких областях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приложить усилия?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13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973" y="1776627"/>
            <a:ext cx="113742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Среди выпускников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нашего курса: ученые (с 2022 г. даже член-корреспондент РАН),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поэт, режиссер,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журналисты,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священник, координатор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«Гринпис», преподаватели, предприниматели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Советуем «не уходить»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географической специализации и пытаться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 использовать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навыки, расширяя компетенции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области трудоустройства: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«экологии»,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включая работу в заповедниках, иных бюджетных организациях подобного типа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всех уровней, включая работу на факультете и на других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естественнонаучных факультетах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охраны окружающей среды на производствах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в бизнес-сфере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«экологический» бизнес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ОВОС, разработки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программ, оценки воздействия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климат, в том числе – оценки выбросов парниковых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ГК ШАНЭКО – один из лидеров «экологического» бизнеса, призываем обратить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внимание на эту сферу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можем предложить?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39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Консультацию по вопросам трудоустройства в компании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самостоятельной подготовке по выбранному направлению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практика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Ваши предложения?</a:t>
            </a: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7481" y="6321765"/>
            <a:ext cx="2743200" cy="365125"/>
          </a:xfrm>
        </p:spPr>
        <p:txBody>
          <a:bodyPr/>
          <a:lstStyle/>
          <a:p>
            <a:fld id="{43AC2713-A3E6-4FBC-9C90-426149C1B7A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21" y="626303"/>
            <a:ext cx="10142415" cy="610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32" y="1993105"/>
            <a:ext cx="3774821" cy="27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:\МОИ ДОКУМЕНТЫ\КОНТРАКТЫ - 2013\Материалы для ОТЧЕТОВ по Эвенкии\Отчет (2 этап)\Фото (Чечеткин)\Фото (Подкаменная Тунгуска)\WP_20130728_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6" y="930127"/>
            <a:ext cx="3060700" cy="16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\\Chechetkinva\сетевая\ГАЗ ШАНЭК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12" y="4019699"/>
            <a:ext cx="25669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1" y="2321098"/>
            <a:ext cx="1958975" cy="24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52" y="2369651"/>
            <a:ext cx="2528912" cy="182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28" y="930127"/>
            <a:ext cx="2566988" cy="16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58" y="4019699"/>
            <a:ext cx="2483211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289" y="2574989"/>
            <a:ext cx="10348111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4525" y="4619412"/>
            <a:ext cx="3342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«ГК ШАНЭКО» </a:t>
            </a:r>
          </a:p>
          <a:p>
            <a:pPr lvl="0"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 +7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545-34-21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www.shaneco.ru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shaneco.group@shaneco.ru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6122228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Кого мы представляем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48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1992 г.  - выпускниками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МИХМ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(Институт химического машиностроения)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Географического факультета МГУ 1988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г. создана Экологическая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фирма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«ШАНЭКО»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«Экология» в данном случае понимается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расширительно, «вульгарно» - не как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как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«защиту» человека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окружающей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среды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воздействий, признаваемых «вредными»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(негативными)  - выбросы, сбросы, отходы</a:t>
            </a:r>
          </a:p>
          <a:p>
            <a:pPr marL="338328" indent="-338328">
              <a:buSzPts val="2000"/>
              <a:buFont typeface="Wingdings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1990/2000-х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гг. под брэндом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«ШАНЭКО»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созданы несколько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ориентированных на реализацию проектов в различных предметных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областях.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2005 г. учреждено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«Группа Компаний ШАНЭКО» (АО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«ГК ШАНЭКО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</a:p>
          <a:p>
            <a:pPr marL="338328" indent="-338328">
              <a:buSzPts val="2000"/>
              <a:buFont typeface="Wingdings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связи с расширением состава работ в 2013 г. АО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«ГК ШАНЭКО»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преобразовано в Проектный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6122228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Кого мы представляем (2)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58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ШАНЭКО условно можно разделить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три больших блока: 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окружающей среды,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изменяемой человеком (например, добыча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полезных ископаемых, строительство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объектов), это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«Изыскания» и четыре их вида:</a:t>
            </a:r>
          </a:p>
          <a:p>
            <a:pPr marL="1252728" lvl="2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геологические</a:t>
            </a:r>
          </a:p>
          <a:p>
            <a:pPr marL="1252728" lvl="2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геодезические</a:t>
            </a:r>
          </a:p>
          <a:p>
            <a:pPr marL="1252728" lvl="2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гидрометеорологические</a:t>
            </a:r>
          </a:p>
          <a:p>
            <a:pPr marL="1252728" lvl="2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экологические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человека, чаще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производственной, связанной с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негативными воздействиями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 окружающую среду, поиск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способов предотвращения таких воздействий или их минимизации, переход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от «бурых» к «зеленым»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технологиям, это 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«Экологическое проектирование»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предприятий и организаций, органов власти по вопросам охраны окружающей среды это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«Консультационные услуги» или «Консалтинг»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6122228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Кого мы представляем (3)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60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нашей деятельности, сведенные воедино, должны быть доведены до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общественности – в широком смысле слова,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органов власти, общественности,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до так называемых «</a:t>
            </a:r>
            <a:r>
              <a:rPr lang="ru-RU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Вся эта деятельность в ее совокупности может быть понята как процесс оценки воздействия на окружающую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среду (</a:t>
            </a:r>
            <a:r>
              <a:rPr lang="ru-RU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ОВОС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или EIA, включающий в себя, по мере совершенствования, все новые сферы, в пределах которых деятельность человека должна быть рассмотрена перед ее осуществлением – отношение к культурному наследию, последствия изменения социума в результате планируемой активности (в частности – последствия для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коренного населения)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 иные, требуемые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отечественной 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международной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практикой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6122228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здесь и сейчас?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55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457200" lvl="3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Объективные предпосылки:</a:t>
            </a:r>
          </a:p>
          <a:p>
            <a:pPr marL="914400" lvl="4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самое время (начало специализации)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самое место: возможность обдумать перспективы и обсудить их с компетентными людьми (старшие товарищи, преподаватели и др.)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предпосылки:</a:t>
            </a:r>
          </a:p>
          <a:p>
            <a:pPr marL="914400" lvl="4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 компании</a:t>
            </a:r>
          </a:p>
          <a:p>
            <a:pPr marL="914400" lvl="4" indent="-338328">
              <a:spcBef>
                <a:spcPts val="6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«удобный случай»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географов: варианты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64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Рассматриваем только варианты, связанные с сохранением базовых «географических» компетенций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Сферы трудоустройства: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(академические/прикладные исследования)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(средняя и высшая школа, послевузовское образование)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служба и/или работа в государственных организациях и ведомствах, не относящихся к госслужбе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 в широком смысле этого слова (в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оказание услуг)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иное (общественные организации, работа за рубежом,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по грантам…)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№1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77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buSzPts val="2000"/>
              <a:buFont typeface="Wingdings"/>
              <a:buChar char="Ø"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Изыскания:</a:t>
            </a: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инженерно-геологические: геоморфология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инженерно-геодезические: картография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инженерно-гидрометеорологические: метеорология/климатология, океанология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инженерно-экологические: все остальные специализации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Где начинать? –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проектно-изыскательские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С чего начать? – технические работы, работа на «подхвате», в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экспедиционные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начинать?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– изучение  нормативных требований,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и практическая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728" lvl="2" indent="-338328">
              <a:buSzPts val="2000"/>
              <a:buFont typeface="Wingdings"/>
              <a:buChar char="Ø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№2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663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ОВОС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33813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начинать? – проектные организации</a:t>
            </a:r>
          </a:p>
          <a:p>
            <a:pPr marL="804863" indent="-33813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чего начать? 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работы, работа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«подхвате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»,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экспедиционные, выполнение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отдельного раздела оценки, руководство комплексом работ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33813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начинать? – теоретическая и практическая подготовка, изучение богатого наследия (в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геофака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МГУ), законодательной базы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48" y="676901"/>
            <a:ext cx="5861094" cy="71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№3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2713-A3E6-4FBC-9C90-426149C1B7A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02974" y="1676301"/>
            <a:ext cx="11079812" cy="69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/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Три заветные буквы: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nvironment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overnance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тематика: настоятельная потребность или мода?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«Горячий пирожок»: оценка климатических изменений и разработка стратегий</a:t>
            </a:r>
          </a:p>
          <a:p>
            <a:pPr marL="338328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трудоустройства:</a:t>
            </a:r>
          </a:p>
          <a:p>
            <a:pPr marL="795528" lvl="1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природопользователи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консалтинговые  организации (оценщики,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валидаторы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/верификаторы, иное)</a:t>
            </a:r>
          </a:p>
          <a:p>
            <a:pPr marL="795528" lvl="1" indent="-338328">
              <a:spcBef>
                <a:spcPts val="1200"/>
              </a:spcBef>
              <a:buSzPts val="2000"/>
              <a:buFont typeface="Wingdings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38328" indent="-338328">
              <a:buSzPts val="2000"/>
              <a:buFont typeface="Wingdings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328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528" lvl="1" indent="-338328">
              <a:buSzPts val="2000"/>
              <a:buFont typeface="Wingdings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8" indent="-342808">
              <a:buFont typeface="Wingdings" pitchFamily="2" charset="2"/>
              <a:buChar char="Ø"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4">
      <a:dk1>
        <a:srgbClr val="7F7F7F"/>
      </a:dk1>
      <a:lt1>
        <a:srgbClr val="FFFFFF"/>
      </a:lt1>
      <a:dk2>
        <a:srgbClr val="FFFFFF"/>
      </a:dk2>
      <a:lt2>
        <a:srgbClr val="FFFFFF"/>
      </a:lt2>
      <a:accent1>
        <a:srgbClr val="BFBFBF"/>
      </a:accent1>
      <a:accent2>
        <a:srgbClr val="C00000"/>
      </a:accent2>
      <a:accent3>
        <a:srgbClr val="BFBFBF"/>
      </a:accent3>
      <a:accent4>
        <a:srgbClr val="D8D8D8"/>
      </a:accent4>
      <a:accent5>
        <a:srgbClr val="F2F2F2"/>
      </a:accent5>
      <a:accent6>
        <a:srgbClr val="AEABAB"/>
      </a:accent6>
      <a:hlink>
        <a:srgbClr val="757070"/>
      </a:hlink>
      <a:folHlink>
        <a:srgbClr val="171616"/>
      </a:folHlink>
    </a:clrScheme>
    <a:fontScheme name="Другая 6">
      <a:majorFont>
        <a:latin typeface="Neo Sans Cyr Medium"/>
        <a:ea typeface=""/>
        <a:cs typeface=""/>
      </a:majorFont>
      <a:minorFont>
        <a:latin typeface="Neo 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EF9989D-B0D6-40A6-A95D-D1245A012097}" vid="{D813E8A7-82FF-448B-A099-24BDCE4D9090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7F7F7F"/>
      </a:dk1>
      <a:lt1>
        <a:srgbClr val="FFFFFF"/>
      </a:lt1>
      <a:dk2>
        <a:srgbClr val="FFFFFF"/>
      </a:dk2>
      <a:lt2>
        <a:srgbClr val="FFFFFF"/>
      </a:lt2>
      <a:accent1>
        <a:srgbClr val="BFBFBF"/>
      </a:accent1>
      <a:accent2>
        <a:srgbClr val="C00000"/>
      </a:accent2>
      <a:accent3>
        <a:srgbClr val="BFBFBF"/>
      </a:accent3>
      <a:accent4>
        <a:srgbClr val="D8D8D8"/>
      </a:accent4>
      <a:accent5>
        <a:srgbClr val="F2F2F2"/>
      </a:accent5>
      <a:accent6>
        <a:srgbClr val="AEABAB"/>
      </a:accent6>
      <a:hlink>
        <a:srgbClr val="757070"/>
      </a:hlink>
      <a:folHlink>
        <a:srgbClr val="171616"/>
      </a:folHlink>
    </a:clrScheme>
    <a:fontScheme name="Другая 6">
      <a:majorFont>
        <a:latin typeface="Neo Sans Cyr Medium"/>
        <a:ea typeface=""/>
        <a:cs typeface=""/>
      </a:majorFont>
      <a:minorFont>
        <a:latin typeface="Neo 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EF9989D-B0D6-40A6-A95D-D1245A012097}" vid="{D813E8A7-82FF-448B-A099-24BDCE4D9090}"/>
    </a:ext>
  </a:extLst>
</a:theme>
</file>

<file path=ppt/theme/theme3.xml><?xml version="1.0" encoding="utf-8"?>
<a:theme xmlns:a="http://schemas.openxmlformats.org/drawingml/2006/main" name="1_Тема ШАНЭК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Заголовок">
      <a:majorFont>
        <a:latin typeface="Pragmatica Extra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4390B5119B6941B150DE42451ACB3F" ma:contentTypeVersion="1" ma:contentTypeDescription="Создание документа." ma:contentTypeScope="" ma:versionID="1b756b15cd57c6945cb79cd10cce246e">
  <xsd:schema xmlns:xsd="http://www.w3.org/2001/XMLSchema" xmlns:xs="http://www.w3.org/2001/XMLSchema" xmlns:p="http://schemas.microsoft.com/office/2006/metadata/properties" xmlns:ns2="f7ef1a92-e57a-40ff-ac65-22f83e80561b" xmlns:ns3="http://schemas.microsoft.com/sharepoint/v3/fields" targetNamespace="http://schemas.microsoft.com/office/2006/metadata/properties" ma:root="true" ma:fieldsID="f6019b6353091eedf857dd7e1708ad34" ns2:_="" ns3:_="">
    <xsd:import namespace="f7ef1a92-e57a-40ff-ac65-22f83e80561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f1a92-e57a-40ff-ac65-22f83e8056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1" nillable="true" ma:displayName="Состояние" ma:default="Не начат" ma:internalName="_Status">
      <xsd:simpleType>
        <xsd:union memberTypes="dms:Text">
          <xsd:simpleType>
            <xsd:restriction base="dms:Choice">
              <xsd:enumeration value="Не начат"/>
              <xsd:enumeration value="Черновик"/>
              <xsd:enumeration value="Проверен"/>
              <xsd:enumeration value="Внесен в план"/>
              <xsd:enumeration value="Опубликован"/>
              <xsd:enumeration value="Окончательный"/>
              <xsd:enumeration value="Просрочен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Состояние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Не начат</_Status>
    <_dlc_DocId xmlns="f7ef1a92-e57a-40ff-ac65-22f83e80561b">SHANECOPRJ-1914861690-557</_dlc_DocId>
    <_dlc_DocIdUrl xmlns="f7ef1a92-e57a-40ff-ac65-22f83e80561b">
      <Url>http://docflow.shaneco.ru:2181/PWA/0084500/_layouts/DocIdRedir.aspx?ID=SHANECOPRJ-1914861690-557</Url>
      <Description>SHANECOPRJ-1914861690-557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30.08.2011 8:14:51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30.08.2011 8:14:51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30.08.2011 8:14:51</Data>
    <Filter/>
  </Receiver>
</spe:Receivers>
</file>

<file path=customXml/itemProps1.xml><?xml version="1.0" encoding="utf-8"?>
<ds:datastoreItem xmlns:ds="http://schemas.openxmlformats.org/officeDocument/2006/customXml" ds:itemID="{E7430E39-399E-43E1-89CD-14AD96FBA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f1a92-e57a-40ff-ac65-22f83e80561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60BECD-5CCD-4A39-8405-120A02F97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DA10E-585A-4AE2-98F1-51DBD6CDA0B7}">
  <ds:schemaRefs>
    <ds:schemaRef ds:uri="f7ef1a92-e57a-40ff-ac65-22f83e80561b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/fields"/>
    <ds:schemaRef ds:uri="http://purl.org/dc/dcmitype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3E41EB35-9550-4F0F-ADFD-E2264B0CE4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1201</Words>
  <Application>Microsoft Office PowerPoint</Application>
  <PresentationFormat>Произвольный</PresentationFormat>
  <Paragraphs>196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1_Тема Office</vt:lpstr>
      <vt:lpstr>1_Тема ШАНЭКО</vt:lpstr>
      <vt:lpstr>think-cell Slide</vt:lpstr>
      <vt:lpstr>  Советы на ближайшее  будущее</vt:lpstr>
      <vt:lpstr>Кого мы представляем</vt:lpstr>
      <vt:lpstr>Кого мы представляем (2)</vt:lpstr>
      <vt:lpstr>Кого мы представляем (3)</vt:lpstr>
      <vt:lpstr>Почему здесь и сейчас?</vt:lpstr>
      <vt:lpstr>Трудоустройство географов: варианты</vt:lpstr>
      <vt:lpstr>Вариант №1</vt:lpstr>
      <vt:lpstr>Вариант №2</vt:lpstr>
      <vt:lpstr>Вариант №3</vt:lpstr>
      <vt:lpstr>Перспективы трудоустройства: проектный бизнес и консалтинг</vt:lpstr>
      <vt:lpstr>Специализации и перспективы трудоустройства проектный бизнес и консалтинг (2)</vt:lpstr>
      <vt:lpstr>Потребности рынка труда</vt:lpstr>
      <vt:lpstr>Особенности текущего момента</vt:lpstr>
      <vt:lpstr>Сухой остаток: мотивация людей, выбирающих профессию географа</vt:lpstr>
      <vt:lpstr>Сухой остаток: в каких областях приложить усилия?</vt:lpstr>
      <vt:lpstr>Что можем предложить?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Alisa</dc:creator>
  <cp:lastModifiedBy>Рябенко Александр Евгеньевич</cp:lastModifiedBy>
  <cp:revision>506</cp:revision>
  <cp:lastPrinted>2019-05-20T07:58:10Z</cp:lastPrinted>
  <dcterms:created xsi:type="dcterms:W3CDTF">2016-11-30T11:04:57Z</dcterms:created>
  <dcterms:modified xsi:type="dcterms:W3CDTF">2022-07-08T14:40:12Z</dcterms:modified>
  <cp:contentStatus>Не начат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0x010100A54390B5119B6941B150DE42451ACB3F</vt:lpwstr>
  </property>
  <property fmtid="{D5CDD505-2E9C-101B-9397-08002B2CF9AE}" pid="3" name="_dlc_DocIdItemGuid">
    <vt:lpwstr>3ae3e610-99d2-4339-b68b-33b35779ecf3</vt:lpwstr>
  </property>
  <property fmtid="{D5CDD505-2E9C-101B-9397-08002B2CF9AE}" pid="4" name="Расположение документа">
    <vt:lpwstr>41;#Протокол|829855cd-6b6c-411b-9ea5-46ce4c456232</vt:lpwstr>
  </property>
  <property fmtid="{D5CDD505-2E9C-101B-9397-08002B2CF9AE}" pid="5" name="TaxCatchAll">
    <vt:lpwstr>41;#Протокол|829855cd-6b6c-411b-9ea5-46ce4c456232</vt:lpwstr>
  </property>
  <property fmtid="{D5CDD505-2E9C-101B-9397-08002B2CF9AE}" pid="6" name="Расположение документаTaxHTField0">
    <vt:lpwstr>Протокол|829855cd-6b6c-411b-9ea5-46ce4c456232</vt:lpwstr>
  </property>
</Properties>
</file>